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handoutMasterIdLst>
    <p:handoutMasterId r:id="rId14"/>
  </p:handoutMasterIdLst>
  <p:sldIdLst>
    <p:sldId id="257" r:id="rId2"/>
    <p:sldId id="259" r:id="rId3"/>
    <p:sldId id="264" r:id="rId4"/>
    <p:sldId id="266" r:id="rId5"/>
    <p:sldId id="260" r:id="rId6"/>
    <p:sldId id="261" r:id="rId7"/>
    <p:sldId id="262" r:id="rId8"/>
    <p:sldId id="263" r:id="rId9"/>
    <p:sldId id="265" r:id="rId10"/>
    <p:sldId id="267" r:id="rId11"/>
    <p:sldId id="258" r:id="rId12"/>
    <p:sldId id="268" r:id="rId1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5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1398" y="84"/>
      </p:cViewPr>
      <p:guideLst/>
    </p:cSldViewPr>
  </p:slideViewPr>
  <p:notesTextViewPr>
    <p:cViewPr>
      <p:scale>
        <a:sx n="1" d="1"/>
        <a:sy n="1" d="1"/>
      </p:scale>
      <p:origin x="0" y="0"/>
    </p:cViewPr>
  </p:notesTextViewPr>
  <p:notesViewPr>
    <p:cSldViewPr snapToGrid="0">
      <p:cViewPr varScale="1">
        <p:scale>
          <a:sx n="83" d="100"/>
          <a:sy n="83"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CB7CC4-7211-453F-B528-7E2734692179}"/>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8EB1AC-9572-4CF8-8887-4FB81CD3C5A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CE184952-264B-40F2-87D9-B33602B072AA}"/>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6D44D00-A531-4E73-B5E8-089DC5E461F0}"/>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A514D95-EA57-4734-818B-815CAB080C59}" type="slidenum">
              <a:rPr lang="en-US" smtClean="0"/>
              <a:t>‹#›</a:t>
            </a:fld>
            <a:endParaRPr lang="en-US"/>
          </a:p>
        </p:txBody>
      </p:sp>
    </p:spTree>
    <p:extLst>
      <p:ext uri="{BB962C8B-B14F-4D97-AF65-F5344CB8AC3E}">
        <p14:creationId xmlns:p14="http://schemas.microsoft.com/office/powerpoint/2010/main" val="134664470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6122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5584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9037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79596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8984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68324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30372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61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193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249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3458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500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331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862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534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098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1330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12/2/2019</a:t>
            </a:fld>
            <a:endParaRPr lang="en-US" dirty="0"/>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25694901"/>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orcpa.org/news-resources/6:legislative-reports-and-updates/publication-detail" TargetMode="External"/><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tif"/><Relationship Id="rId4" Type="http://schemas.openxmlformats.org/officeDocument/2006/relationships/hyperlink" Target="https://www.orcpa.org/advocac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tif"/></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7944" y="429410"/>
            <a:ext cx="5588664" cy="2766795"/>
          </a:xfrm>
        </p:spPr>
        <p:txBody>
          <a:bodyPr>
            <a:normAutofit/>
          </a:bodyPr>
          <a:lstStyle/>
          <a:p>
            <a:pPr>
              <a:spcBef>
                <a:spcPts val="1200"/>
              </a:spcBef>
            </a:pPr>
            <a:r>
              <a:rPr lang="en-US" sz="2100" cap="none" dirty="0">
                <a:effectLst/>
                <a:latin typeface="Bodoni MT" panose="02070603080606020203" pitchFamily="18" charset="0"/>
              </a:rPr>
              <a:t>OREGON LEGISLATIVE UPDATE</a:t>
            </a:r>
            <a:br>
              <a:rPr lang="en-US" sz="2100" cap="none" dirty="0">
                <a:effectLst/>
                <a:latin typeface="Bodoni MT" panose="02070603080606020203" pitchFamily="18" charset="0"/>
              </a:rPr>
            </a:br>
            <a:r>
              <a:rPr lang="en-US" sz="2200" cap="none" dirty="0">
                <a:effectLst/>
                <a:latin typeface="Bodoni MT" panose="02070603080606020203" pitchFamily="18" charset="0"/>
              </a:rPr>
              <a:t>Review of the 2019 Regular Session</a:t>
            </a:r>
            <a:br>
              <a:rPr lang="en-US" sz="2100" cap="none" dirty="0">
                <a:solidFill>
                  <a:srgbClr val="DA5800"/>
                </a:solidFill>
                <a:effectLst/>
                <a:latin typeface="Bodoni MT" panose="02070603080606020203" pitchFamily="18" charset="0"/>
              </a:rPr>
            </a:br>
            <a:br>
              <a:rPr lang="en-US" sz="2100" cap="none" dirty="0">
                <a:solidFill>
                  <a:srgbClr val="DA5800"/>
                </a:solidFill>
                <a:effectLst/>
                <a:latin typeface="Bodoni MT" panose="02070603080606020203" pitchFamily="18" charset="0"/>
              </a:rPr>
            </a:br>
            <a:br>
              <a:rPr lang="en-US" sz="2100" cap="none" dirty="0">
                <a:solidFill>
                  <a:srgbClr val="DA5800"/>
                </a:solidFill>
                <a:effectLst/>
                <a:latin typeface="Bodoni MT" panose="02070603080606020203" pitchFamily="18" charset="0"/>
              </a:rPr>
            </a:br>
            <a:r>
              <a:rPr lang="en-US" sz="1900" cap="none" dirty="0">
                <a:latin typeface="Bodoni MT" panose="02070603080606020203" pitchFamily="18" charset="0"/>
              </a:rPr>
              <a:t>Jay Richardson, CPA, JD, CMA, CFM, CGMA</a:t>
            </a:r>
            <a:br>
              <a:rPr lang="en-US" sz="1900" cap="none" dirty="0">
                <a:latin typeface="Bodoni MT" panose="02070603080606020203" pitchFamily="18" charset="0"/>
              </a:rPr>
            </a:br>
            <a:r>
              <a:rPr lang="en-US" sz="1900" cap="none" dirty="0">
                <a:latin typeface="Bodoni MT" panose="02070603080606020203" pitchFamily="18" charset="0"/>
              </a:rPr>
              <a:t>2019-20 Vice Chair, OSCPA </a:t>
            </a:r>
            <a:r>
              <a:rPr lang="en-US" sz="1900" cap="none">
                <a:latin typeface="Bodoni MT" panose="02070603080606020203" pitchFamily="18" charset="0"/>
              </a:rPr>
              <a:t>Legislative Policy</a:t>
            </a:r>
            <a:br>
              <a:rPr lang="en-US" sz="1900" cap="none">
                <a:latin typeface="Bodoni MT" panose="02070603080606020203" pitchFamily="18" charset="0"/>
              </a:rPr>
            </a:br>
            <a:r>
              <a:rPr lang="en-US" sz="1900" cap="none">
                <a:latin typeface="Bodoni MT" panose="02070603080606020203" pitchFamily="18" charset="0"/>
              </a:rPr>
              <a:t>Strategic </a:t>
            </a:r>
            <a:r>
              <a:rPr lang="en-US" sz="1900" cap="none" dirty="0">
                <a:latin typeface="Bodoni MT" panose="02070603080606020203" pitchFamily="18" charset="0"/>
              </a:rPr>
              <a:t>Committee</a:t>
            </a:r>
            <a:br>
              <a:rPr lang="en-US" sz="1900" cap="none" dirty="0">
                <a:latin typeface="Bodoni MT" panose="02070603080606020203" pitchFamily="18" charset="0"/>
              </a:rPr>
            </a:br>
            <a:endParaRPr lang="en-US" sz="1900" cap="none" dirty="0">
              <a:latin typeface="Bodoni MT" panose="02070603080606020203" pitchFamily="18" charset="0"/>
            </a:endParaRPr>
          </a:p>
        </p:txBody>
      </p:sp>
      <p:sp>
        <p:nvSpPr>
          <p:cNvPr id="12" name="Rectangle 8">
            <a:extLst>
              <a:ext uri="{FF2B5EF4-FFF2-40B4-BE49-F238E27FC236}">
                <a16:creationId xmlns:a16="http://schemas.microsoft.com/office/drawing/2014/main" id="{F105B74E-4D51-4DD1-96CB-EFA8B3919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6" y="733425"/>
            <a:ext cx="2807494"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743" r="13746" b="3"/>
          <a:stretch/>
        </p:blipFill>
        <p:spPr>
          <a:xfrm>
            <a:off x="856392" y="1114868"/>
            <a:ext cx="2223421" cy="4628265"/>
          </a:xfrm>
          <a:prstGeom prst="rect">
            <a:avLst/>
          </a:prstGeom>
        </p:spPr>
      </p:pic>
      <p:sp>
        <p:nvSpPr>
          <p:cNvPr id="11" name="Rectangle 10">
            <a:extLst>
              <a:ext uri="{FF2B5EF4-FFF2-40B4-BE49-F238E27FC236}">
                <a16:creationId xmlns:a16="http://schemas.microsoft.com/office/drawing/2014/main" id="{3835C4B7-B206-4B00-99E2-44CA30053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505" y="804806"/>
            <a:ext cx="2719196" cy="5248389"/>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768310" y="2605514"/>
            <a:ext cx="4884041" cy="3728173"/>
          </a:xfrm>
        </p:spPr>
        <p:txBody>
          <a:bodyPr>
            <a:normAutofit fontScale="92500" lnSpcReduction="20000"/>
          </a:bodyPr>
          <a:lstStyle/>
          <a:p>
            <a:pPr marL="0" indent="0">
              <a:buNone/>
            </a:pPr>
            <a:br>
              <a:rPr lang="en-US" b="1" dirty="0">
                <a:latin typeface="Bodoni MT" panose="02070603080606020203" pitchFamily="18" charset="0"/>
              </a:rPr>
            </a:br>
            <a:endParaRPr lang="en-US" b="1" dirty="0">
              <a:latin typeface="Bodoni MT" panose="02070603080606020203" pitchFamily="18" charset="0"/>
            </a:endParaRPr>
          </a:p>
          <a:p>
            <a:pPr marL="0" indent="0">
              <a:buNone/>
            </a:pPr>
            <a:r>
              <a:rPr lang="en-US" b="1" dirty="0">
                <a:latin typeface="Bodoni MT" panose="02070603080606020203" pitchFamily="18" charset="0"/>
              </a:rPr>
              <a:t>2019 Oregon Legislative Assembly &amp; OSCPA Activities</a:t>
            </a:r>
          </a:p>
          <a:p>
            <a:pPr lvl="1">
              <a:spcBef>
                <a:spcPts val="0"/>
              </a:spcBef>
            </a:pPr>
            <a:r>
              <a:rPr lang="en-US" sz="2000" dirty="0">
                <a:latin typeface="Bodoni MT" panose="02070603080606020203" pitchFamily="18" charset="0"/>
              </a:rPr>
              <a:t>Session began January 22, 2019 and ran through Sine die on June 30, 2019</a:t>
            </a:r>
          </a:p>
          <a:p>
            <a:pPr lvl="1">
              <a:spcBef>
                <a:spcPts val="0"/>
              </a:spcBef>
            </a:pPr>
            <a:endParaRPr lang="en-US" sz="2000" dirty="0">
              <a:latin typeface="Bodoni MT" panose="02070603080606020203" pitchFamily="18" charset="0"/>
            </a:endParaRPr>
          </a:p>
          <a:p>
            <a:pPr lvl="1">
              <a:spcBef>
                <a:spcPts val="0"/>
              </a:spcBef>
            </a:pPr>
            <a:r>
              <a:rPr lang="en-US" sz="2000" dirty="0">
                <a:latin typeface="Bodoni MT" panose="02070603080606020203" pitchFamily="18" charset="0"/>
              </a:rPr>
              <a:t>Busiest session for CPAs in recent history</a:t>
            </a:r>
          </a:p>
          <a:p>
            <a:pPr marL="457200" lvl="1" indent="0">
              <a:spcBef>
                <a:spcPts val="0"/>
              </a:spcBef>
              <a:buNone/>
            </a:pPr>
            <a:endParaRPr lang="en-US" sz="2000" dirty="0">
              <a:latin typeface="Bodoni MT" panose="02070603080606020203" pitchFamily="18" charset="0"/>
            </a:endParaRPr>
          </a:p>
          <a:p>
            <a:pPr marL="0" indent="0">
              <a:buNone/>
            </a:pPr>
            <a:r>
              <a:rPr lang="en-US" dirty="0">
                <a:latin typeface="Bodoni MT" panose="02070603080606020203" pitchFamily="18" charset="0"/>
              </a:rPr>
              <a:t> </a:t>
            </a:r>
          </a:p>
          <a:p>
            <a:endParaRPr lang="en-US" dirty="0">
              <a:latin typeface="Bodoni MT" panose="02070603080606020203" pitchFamily="18" charset="0"/>
            </a:endParaRPr>
          </a:p>
        </p:txBody>
      </p:sp>
    </p:spTree>
    <p:extLst>
      <p:ext uri="{BB962C8B-B14F-4D97-AF65-F5344CB8AC3E}">
        <p14:creationId xmlns:p14="http://schemas.microsoft.com/office/powerpoint/2010/main" val="4174547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3EA31C-955C-4FA2-B839-9435C057541B}"/>
              </a:ext>
            </a:extLst>
          </p:cNvPr>
          <p:cNvSpPr/>
          <p:nvPr/>
        </p:nvSpPr>
        <p:spPr>
          <a:xfrm>
            <a:off x="763398" y="931178"/>
            <a:ext cx="7650760" cy="5570756"/>
          </a:xfrm>
          <a:prstGeom prst="rect">
            <a:avLst/>
          </a:prstGeom>
        </p:spPr>
        <p:txBody>
          <a:bodyPr wrap="square">
            <a:spAutoFit/>
          </a:bodyPr>
          <a:lstStyle/>
          <a:p>
            <a:pPr lvl="1">
              <a:spcBef>
                <a:spcPts val="0"/>
              </a:spcBef>
            </a:pPr>
            <a:r>
              <a:rPr lang="en-US" sz="2200" b="1" dirty="0">
                <a:solidFill>
                  <a:schemeClr val="accent2">
                    <a:lumMod val="50000"/>
                  </a:schemeClr>
                </a:solidFill>
                <a:latin typeface="Bodoni MT" panose="02070603080606020203" pitchFamily="18" charset="0"/>
              </a:rPr>
              <a:t>Advocacy Counts! </a:t>
            </a:r>
          </a:p>
          <a:p>
            <a:pPr marL="1200150" lvl="2" indent="-285750">
              <a:buFont typeface="Arial" panose="020B0604020202020204" pitchFamily="34" charset="0"/>
              <a:buChar char="•"/>
            </a:pPr>
            <a:r>
              <a:rPr lang="en-US" sz="2000" b="1" dirty="0">
                <a:solidFill>
                  <a:schemeClr val="accent2">
                    <a:lumMod val="50000"/>
                  </a:schemeClr>
                </a:solidFill>
                <a:latin typeface="Bodoni MT" panose="02070603080606020203" pitchFamily="18" charset="0"/>
              </a:rPr>
              <a:t>2019 OSCPA Legislative Report </a:t>
            </a:r>
            <a:r>
              <a:rPr lang="en-US" sz="2000" dirty="0">
                <a:solidFill>
                  <a:schemeClr val="accent2">
                    <a:lumMod val="50000"/>
                  </a:schemeClr>
                </a:solidFill>
                <a:latin typeface="Bodoni MT" panose="02070603080606020203" pitchFamily="18" charset="0"/>
              </a:rPr>
              <a:t>– Sent to each member in format </a:t>
            </a:r>
            <a:r>
              <a:rPr lang="en-US" sz="2000" b="1" dirty="0">
                <a:solidFill>
                  <a:srgbClr val="DA5800"/>
                </a:solidFill>
                <a:latin typeface="Bodoni MT" panose="02070603080606020203" pitchFamily="18" charset="0"/>
              </a:rPr>
              <a:t>based on preference </a:t>
            </a:r>
            <a:r>
              <a:rPr lang="en-US" sz="2000" dirty="0">
                <a:solidFill>
                  <a:schemeClr val="accent2">
                    <a:lumMod val="50000"/>
                  </a:schemeClr>
                </a:solidFill>
                <a:latin typeface="Bodoni MT" panose="02070603080606020203" pitchFamily="18" charset="0"/>
              </a:rPr>
              <a:t>of email or printed version.</a:t>
            </a: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Another copy is provided in your materials today.</a:t>
            </a: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OSCPA website access:</a:t>
            </a:r>
          </a:p>
          <a:p>
            <a:pPr marL="2114550" lvl="4" indent="-285750">
              <a:buFont typeface="Arial" panose="020B0604020202020204" pitchFamily="34" charset="0"/>
              <a:buChar char="•"/>
            </a:pPr>
            <a:r>
              <a:rPr lang="en-US" dirty="0">
                <a:solidFill>
                  <a:srgbClr val="DA5800"/>
                </a:solidFill>
                <a:latin typeface="Bodoni MT" panose="02070603080606020203" pitchFamily="18" charset="0"/>
                <a:hlinkClick r:id="rId3">
                  <a:extLst>
                    <a:ext uri="{A12FA001-AC4F-418D-AE19-62706E023703}">
                      <ahyp:hlinkClr xmlns:ahyp="http://schemas.microsoft.com/office/drawing/2018/hyperlinkcolor" val="tx"/>
                    </a:ext>
                  </a:extLst>
                </a:hlinkClick>
              </a:rPr>
              <a:t>https://www.orcpa.org/news-resources/6:legislative-reports-and-updates/publication-detail</a:t>
            </a:r>
            <a:endParaRPr lang="en-US" sz="1000" b="1" dirty="0">
              <a:solidFill>
                <a:schemeClr val="accent2">
                  <a:lumMod val="50000"/>
                </a:schemeClr>
              </a:solidFill>
              <a:latin typeface="Bodoni MT" panose="02070603080606020203" pitchFamily="18" charset="0"/>
            </a:endParaRPr>
          </a:p>
          <a:p>
            <a:pPr lvl="2"/>
            <a:endParaRPr lang="en-US" sz="1000" dirty="0">
              <a:solidFill>
                <a:schemeClr val="accent2">
                  <a:lumMod val="50000"/>
                </a:schemeClr>
              </a:solidFill>
              <a:latin typeface="Bodoni MT" panose="02070603080606020203" pitchFamily="18" charset="0"/>
            </a:endParaRPr>
          </a:p>
          <a:p>
            <a:pPr marL="1257300" lvl="2" indent="-342900">
              <a:buFont typeface="Arial" panose="020B0604020202020204" pitchFamily="34" charset="0"/>
              <a:buChar char="•"/>
            </a:pPr>
            <a:r>
              <a:rPr lang="en-US" sz="2000" b="1" dirty="0">
                <a:solidFill>
                  <a:schemeClr val="accent2">
                    <a:lumMod val="50000"/>
                  </a:schemeClr>
                </a:solidFill>
                <a:latin typeface="Bodoni MT" panose="02070603080606020203" pitchFamily="18" charset="0"/>
              </a:rPr>
              <a:t>Key Person </a:t>
            </a:r>
            <a:r>
              <a:rPr lang="en-US" sz="2000" dirty="0">
                <a:solidFill>
                  <a:schemeClr val="accent2">
                    <a:lumMod val="50000"/>
                  </a:schemeClr>
                </a:solidFill>
                <a:latin typeface="Bodoni MT" panose="02070603080606020203" pitchFamily="18" charset="0"/>
              </a:rPr>
              <a:t>– Do you know an Oregon or US Legislator? Please advise President/CEO Sherri McPherson. In addition to our efforts in Salem, we also connect with US Senators and Representatives. We make Capitol Hill visits as well. </a:t>
            </a:r>
            <a:r>
              <a:rPr lang="en-US" sz="2000" dirty="0">
                <a:solidFill>
                  <a:srgbClr val="DA5800"/>
                </a:solidFill>
                <a:latin typeface="Bodoni MT" panose="02070603080606020203" pitchFamily="18" charset="0"/>
              </a:rPr>
              <a:t>Your feedback could make a difference!</a:t>
            </a:r>
          </a:p>
          <a:p>
            <a:pPr lvl="2"/>
            <a:endParaRPr lang="en-US" sz="1000" dirty="0">
              <a:solidFill>
                <a:srgbClr val="DA5800"/>
              </a:solidFill>
              <a:latin typeface="Bodoni MT" panose="02070603080606020203" pitchFamily="18" charset="0"/>
            </a:endParaRPr>
          </a:p>
          <a:p>
            <a:pPr marL="1200150" lvl="2" indent="-285750">
              <a:buFont typeface="Arial" panose="020B0604020202020204" pitchFamily="34" charset="0"/>
              <a:buChar char="•"/>
            </a:pPr>
            <a:r>
              <a:rPr lang="en-US" sz="2000" b="1" dirty="0">
                <a:solidFill>
                  <a:schemeClr val="accent2">
                    <a:lumMod val="50000"/>
                  </a:schemeClr>
                </a:solidFill>
                <a:latin typeface="Bodoni MT" panose="02070603080606020203" pitchFamily="18" charset="0"/>
              </a:rPr>
              <a:t>Advocacy</a:t>
            </a:r>
            <a:r>
              <a:rPr lang="en-US" sz="2000" dirty="0">
                <a:solidFill>
                  <a:schemeClr val="accent2">
                    <a:lumMod val="50000"/>
                  </a:schemeClr>
                </a:solidFill>
                <a:latin typeface="Bodoni MT" panose="02070603080606020203" pitchFamily="18" charset="0"/>
              </a:rPr>
              <a:t> – Your involvement and contributions the OCPA/Legislative Action Committee make a difference!  </a:t>
            </a:r>
          </a:p>
          <a:p>
            <a:pPr marL="2114550" lvl="4" indent="-285750">
              <a:buFont typeface="Arial" panose="020B0604020202020204" pitchFamily="34" charset="0"/>
              <a:buChar char="•"/>
            </a:pPr>
            <a:r>
              <a:rPr lang="en-US" dirty="0">
                <a:solidFill>
                  <a:srgbClr val="DA5800"/>
                </a:solidFill>
                <a:latin typeface="Bodoni MT" panose="02070603080606020203" pitchFamily="18" charset="0"/>
                <a:hlinkClick r:id="rId4">
                  <a:extLst>
                    <a:ext uri="{A12FA001-AC4F-418D-AE19-62706E023703}">
                      <ahyp:hlinkClr xmlns:ahyp="http://schemas.microsoft.com/office/drawing/2018/hyperlinkcolor" val="tx"/>
                    </a:ext>
                  </a:extLst>
                </a:hlinkClick>
              </a:rPr>
              <a:t>https://www.orcpa.org/advocacy</a:t>
            </a:r>
            <a:endParaRPr lang="en-US" dirty="0">
              <a:solidFill>
                <a:srgbClr val="DA5800"/>
              </a:solidFill>
              <a:latin typeface="Bodoni MT" panose="02070603080606020203" pitchFamily="18" charset="0"/>
            </a:endParaRPr>
          </a:p>
          <a:p>
            <a:pPr marL="1257300" lvl="2" indent="-342900">
              <a:buFont typeface="Arial" panose="020B0604020202020204" pitchFamily="34" charset="0"/>
              <a:buChar char="•"/>
            </a:pPr>
            <a:endParaRPr lang="en-US" sz="2000" dirty="0">
              <a:solidFill>
                <a:srgbClr val="DA5800"/>
              </a:solidFill>
              <a:latin typeface="Bodoni MT" panose="02070603080606020203" pitchFamily="18" charset="0"/>
            </a:endParaRPr>
          </a:p>
          <a:p>
            <a:pPr lvl="2"/>
            <a:endParaRPr lang="en-US" sz="1000" dirty="0">
              <a:solidFill>
                <a:schemeClr val="accent2">
                  <a:lumMod val="50000"/>
                </a:schemeClr>
              </a:solidFill>
              <a:latin typeface="Bodoni MT" panose="02070603080606020203" pitchFamily="18" charset="0"/>
            </a:endParaRPr>
          </a:p>
        </p:txBody>
      </p:sp>
      <p:pic>
        <p:nvPicPr>
          <p:cNvPr id="4" name="Picture 3">
            <a:extLst>
              <a:ext uri="{FF2B5EF4-FFF2-40B4-BE49-F238E27FC236}">
                <a16:creationId xmlns:a16="http://schemas.microsoft.com/office/drawing/2014/main" id="{267EBAF6-27FB-4185-8B01-A31F48AFD7D3}"/>
              </a:ext>
            </a:extLst>
          </p:cNvPr>
          <p:cNvPicPr>
            <a:picLocks noChangeAspect="1"/>
          </p:cNvPicPr>
          <p:nvPr/>
        </p:nvPicPr>
        <p:blipFill>
          <a:blip r:embed="rId5"/>
          <a:stretch>
            <a:fillRect/>
          </a:stretch>
        </p:blipFill>
        <p:spPr>
          <a:xfrm>
            <a:off x="6640802" y="5522746"/>
            <a:ext cx="1432198" cy="457200"/>
          </a:xfrm>
          <a:prstGeom prst="rect">
            <a:avLst/>
          </a:prstGeom>
        </p:spPr>
      </p:pic>
    </p:spTree>
    <p:extLst>
      <p:ext uri="{BB962C8B-B14F-4D97-AF65-F5344CB8AC3E}">
        <p14:creationId xmlns:p14="http://schemas.microsoft.com/office/powerpoint/2010/main" val="615423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Picture 5" descr="A screenshot of a cell phone&#10;&#10;Description automatically generated">
            <a:extLst>
              <a:ext uri="{FF2B5EF4-FFF2-40B4-BE49-F238E27FC236}">
                <a16:creationId xmlns:a16="http://schemas.microsoft.com/office/drawing/2014/main" id="{DE62DCE8-A4EC-4C94-A19E-65269FD22B35}"/>
              </a:ext>
            </a:extLst>
          </p:cNvPr>
          <p:cNvPicPr>
            <a:picLocks noChangeAspect="1"/>
          </p:cNvPicPr>
          <p:nvPr/>
        </p:nvPicPr>
        <p:blipFill rotWithShape="1">
          <a:blip r:embed="rId3"/>
          <a:srcRect l="-7262" t="-13968" r="15656" b="41206"/>
          <a:stretch/>
        </p:blipFill>
        <p:spPr>
          <a:xfrm>
            <a:off x="160596" y="182879"/>
            <a:ext cx="8129964" cy="4990011"/>
          </a:xfrm>
          <a:prstGeom prst="rect">
            <a:avLst/>
          </a:prstGeom>
        </p:spPr>
      </p:pic>
      <p:pic>
        <p:nvPicPr>
          <p:cNvPr id="5" name="Picture 4">
            <a:extLst>
              <a:ext uri="{FF2B5EF4-FFF2-40B4-BE49-F238E27FC236}">
                <a16:creationId xmlns:a16="http://schemas.microsoft.com/office/drawing/2014/main" id="{01DD6043-FB2A-459A-BA64-F6305D03CDA2}"/>
              </a:ext>
            </a:extLst>
          </p:cNvPr>
          <p:cNvPicPr>
            <a:picLocks noChangeAspect="1"/>
          </p:cNvPicPr>
          <p:nvPr/>
        </p:nvPicPr>
        <p:blipFill>
          <a:blip r:embed="rId4"/>
          <a:stretch>
            <a:fillRect/>
          </a:stretch>
        </p:blipFill>
        <p:spPr>
          <a:xfrm>
            <a:off x="1851088" y="1020414"/>
            <a:ext cx="1432198" cy="457200"/>
          </a:xfrm>
          <a:prstGeom prst="rect">
            <a:avLst/>
          </a:prstGeom>
        </p:spPr>
      </p:pic>
    </p:spTree>
    <p:extLst>
      <p:ext uri="{BB962C8B-B14F-4D97-AF65-F5344CB8AC3E}">
        <p14:creationId xmlns:p14="http://schemas.microsoft.com/office/powerpoint/2010/main" val="3053118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49211" y="429411"/>
            <a:ext cx="5318620" cy="1600725"/>
          </a:xfrm>
        </p:spPr>
        <p:txBody>
          <a:bodyPr>
            <a:normAutofit fontScale="90000"/>
          </a:bodyPr>
          <a:lstStyle/>
          <a:p>
            <a:pPr>
              <a:spcBef>
                <a:spcPts val="1200"/>
              </a:spcBef>
            </a:pPr>
            <a:br>
              <a:rPr lang="en-US" sz="2100" cap="none" dirty="0">
                <a:effectLst/>
                <a:latin typeface="Bodoni MT" panose="02070603080606020203" pitchFamily="18" charset="0"/>
              </a:rPr>
            </a:br>
            <a:br>
              <a:rPr lang="en-US" sz="2100" cap="none" dirty="0">
                <a:effectLst/>
                <a:latin typeface="Bodoni MT" panose="02070603080606020203" pitchFamily="18" charset="0"/>
              </a:rPr>
            </a:br>
            <a:br>
              <a:rPr lang="en-US" sz="2100" cap="none" dirty="0">
                <a:effectLst/>
                <a:latin typeface="Bodoni MT" panose="02070603080606020203" pitchFamily="18" charset="0"/>
              </a:rPr>
            </a:br>
            <a:br>
              <a:rPr lang="en-US" sz="2100" cap="none" dirty="0">
                <a:effectLst/>
                <a:latin typeface="Bodoni MT" panose="02070603080606020203" pitchFamily="18" charset="0"/>
              </a:rPr>
            </a:br>
            <a:br>
              <a:rPr lang="en-US" sz="2100" cap="none" dirty="0">
                <a:effectLst/>
                <a:latin typeface="Bodoni MT" panose="02070603080606020203" pitchFamily="18" charset="0"/>
              </a:rPr>
            </a:br>
            <a:br>
              <a:rPr lang="en-US" sz="2100" cap="none" dirty="0">
                <a:effectLst/>
                <a:latin typeface="Bodoni MT" panose="02070603080606020203" pitchFamily="18" charset="0"/>
              </a:rPr>
            </a:br>
            <a:br>
              <a:rPr lang="en-US" sz="2100" cap="none" dirty="0">
                <a:effectLst/>
                <a:latin typeface="Bodoni MT" panose="02070603080606020203" pitchFamily="18" charset="0"/>
              </a:rPr>
            </a:br>
            <a:br>
              <a:rPr lang="en-US" sz="2100" cap="none" dirty="0">
                <a:effectLst/>
                <a:latin typeface="Bodoni MT" panose="02070603080606020203" pitchFamily="18" charset="0"/>
              </a:rPr>
            </a:br>
            <a:br>
              <a:rPr lang="en-US" sz="2100" cap="none" dirty="0">
                <a:effectLst/>
                <a:latin typeface="Bodoni MT" panose="02070603080606020203" pitchFamily="18" charset="0"/>
              </a:rPr>
            </a:br>
            <a:br>
              <a:rPr lang="en-US" sz="2100" cap="none" dirty="0">
                <a:effectLst/>
                <a:latin typeface="Bodoni MT" panose="02070603080606020203" pitchFamily="18" charset="0"/>
              </a:rPr>
            </a:br>
            <a:br>
              <a:rPr lang="en-US" sz="3000" cap="none" dirty="0">
                <a:effectLst/>
                <a:latin typeface="Bodoni MT" panose="02070603080606020203" pitchFamily="18" charset="0"/>
              </a:rPr>
            </a:br>
            <a:br>
              <a:rPr lang="en-US" sz="2100" cap="none" dirty="0">
                <a:effectLst/>
                <a:latin typeface="Bodoni MT" panose="02070603080606020203" pitchFamily="18" charset="0"/>
              </a:rPr>
            </a:br>
            <a:r>
              <a:rPr lang="en-US" sz="4000" i="1" cap="none" dirty="0">
                <a:effectLst/>
                <a:latin typeface="Bodoni MT" panose="02070603080606020203" pitchFamily="18" charset="0"/>
              </a:rPr>
              <a:t>Thank you!</a:t>
            </a:r>
          </a:p>
        </p:txBody>
      </p:sp>
      <p:sp>
        <p:nvSpPr>
          <p:cNvPr id="12" name="Rectangle 8">
            <a:extLst>
              <a:ext uri="{FF2B5EF4-FFF2-40B4-BE49-F238E27FC236}">
                <a16:creationId xmlns:a16="http://schemas.microsoft.com/office/drawing/2014/main" id="{F105B74E-4D51-4DD1-96CB-EFA8B3919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6" y="733425"/>
            <a:ext cx="2807494"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743" r="13746" b="3"/>
          <a:stretch/>
        </p:blipFill>
        <p:spPr>
          <a:xfrm>
            <a:off x="856392" y="1114868"/>
            <a:ext cx="2223421" cy="4628265"/>
          </a:xfrm>
          <a:prstGeom prst="rect">
            <a:avLst/>
          </a:prstGeom>
        </p:spPr>
      </p:pic>
      <p:sp>
        <p:nvSpPr>
          <p:cNvPr id="11" name="Rectangle 10">
            <a:extLst>
              <a:ext uri="{FF2B5EF4-FFF2-40B4-BE49-F238E27FC236}">
                <a16:creationId xmlns:a16="http://schemas.microsoft.com/office/drawing/2014/main" id="{3835C4B7-B206-4B00-99E2-44CA30053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505" y="804806"/>
            <a:ext cx="2719196" cy="5248389"/>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54A27D-A586-4A5B-BBF3-30C4D77F3CFB}"/>
              </a:ext>
            </a:extLst>
          </p:cNvPr>
          <p:cNvPicPr>
            <a:picLocks noChangeAspect="1"/>
          </p:cNvPicPr>
          <p:nvPr/>
        </p:nvPicPr>
        <p:blipFill>
          <a:blip r:embed="rId4"/>
          <a:stretch>
            <a:fillRect/>
          </a:stretch>
        </p:blipFill>
        <p:spPr>
          <a:xfrm>
            <a:off x="6209679" y="5895975"/>
            <a:ext cx="2542252" cy="640135"/>
          </a:xfrm>
          <a:prstGeom prst="rect">
            <a:avLst/>
          </a:prstGeom>
        </p:spPr>
      </p:pic>
    </p:spTree>
    <p:extLst>
      <p:ext uri="{BB962C8B-B14F-4D97-AF65-F5344CB8AC3E}">
        <p14:creationId xmlns:p14="http://schemas.microsoft.com/office/powerpoint/2010/main" val="3132801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3EA31C-955C-4FA2-B839-9435C057541B}"/>
              </a:ext>
            </a:extLst>
          </p:cNvPr>
          <p:cNvSpPr/>
          <p:nvPr/>
        </p:nvSpPr>
        <p:spPr>
          <a:xfrm>
            <a:off x="763398" y="931178"/>
            <a:ext cx="7650760" cy="5693866"/>
          </a:xfrm>
          <a:prstGeom prst="rect">
            <a:avLst/>
          </a:prstGeom>
        </p:spPr>
        <p:txBody>
          <a:bodyPr wrap="square">
            <a:spAutoFit/>
          </a:bodyPr>
          <a:lstStyle/>
          <a:p>
            <a:pPr lvl="1">
              <a:spcBef>
                <a:spcPts val="0"/>
              </a:spcBef>
            </a:pPr>
            <a:r>
              <a:rPr lang="en-US" sz="2200" b="1" dirty="0">
                <a:solidFill>
                  <a:schemeClr val="accent2">
                    <a:lumMod val="50000"/>
                  </a:schemeClr>
                </a:solidFill>
                <a:latin typeface="Bodoni MT" panose="02070603080606020203" pitchFamily="18" charset="0"/>
              </a:rPr>
              <a:t>CPAs reviewed </a:t>
            </a:r>
            <a:r>
              <a:rPr lang="en-US" sz="2200" b="1" dirty="0">
                <a:solidFill>
                  <a:srgbClr val="DA5800"/>
                </a:solidFill>
                <a:latin typeface="Bodoni MT" panose="02070603080606020203" pitchFamily="18" charset="0"/>
              </a:rPr>
              <a:t>265 tax bills and 20 non-tax bills</a:t>
            </a:r>
            <a:r>
              <a:rPr lang="en-US" sz="2200" b="1" dirty="0">
                <a:solidFill>
                  <a:schemeClr val="accent2">
                    <a:lumMod val="50000"/>
                  </a:schemeClr>
                </a:solidFill>
                <a:latin typeface="Bodoni MT" panose="02070603080606020203" pitchFamily="18" charset="0"/>
              </a:rPr>
              <a:t> between January 22nd and June 30th</a:t>
            </a:r>
          </a:p>
          <a:p>
            <a:pPr lvl="1">
              <a:spcBef>
                <a:spcPts val="0"/>
              </a:spcBef>
            </a:pPr>
            <a:endParaRPr lang="en-US" sz="1000" dirty="0">
              <a:solidFill>
                <a:schemeClr val="accent2">
                  <a:lumMod val="50000"/>
                </a:schemeClr>
              </a:solidFill>
              <a:latin typeface="Bodoni MT" panose="02070603080606020203" pitchFamily="18" charset="0"/>
            </a:endParaRPr>
          </a:p>
          <a:p>
            <a:pPr marL="1200150" lvl="2" indent="-285750">
              <a:spcBef>
                <a:spcPts val="0"/>
              </a:spcBef>
              <a:buFont typeface="Arial" panose="020B0604020202020204" pitchFamily="34" charset="0"/>
              <a:buChar char="•"/>
            </a:pPr>
            <a:r>
              <a:rPr lang="en-US" sz="2000" dirty="0">
                <a:solidFill>
                  <a:schemeClr val="accent2">
                    <a:lumMod val="50000"/>
                  </a:schemeClr>
                </a:solidFill>
                <a:latin typeface="Bodoni MT" panose="02070603080606020203" pitchFamily="18" charset="0"/>
              </a:rPr>
              <a:t>Significantly, OSCPA volunteers dealt with an increased number of “touches” and “re-reviews” on bills this session</a:t>
            </a: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Always high activity for committee members and OSCPA Legislative Counsel and OSCPA staff</a:t>
            </a:r>
          </a:p>
          <a:p>
            <a:pPr lvl="2">
              <a:spcBef>
                <a:spcPts val="0"/>
              </a:spcBef>
            </a:pPr>
            <a:endParaRPr lang="en-US" sz="1000" dirty="0">
              <a:solidFill>
                <a:srgbClr val="DA5800"/>
              </a:solidFill>
              <a:latin typeface="Bodoni MT" panose="02070603080606020203" pitchFamily="18" charset="0"/>
            </a:endParaRPr>
          </a:p>
          <a:p>
            <a:pPr marL="1200150" lvl="2" indent="-285750">
              <a:spcBef>
                <a:spcPts val="0"/>
              </a:spcBef>
              <a:buFont typeface="Arial" panose="020B0604020202020204" pitchFamily="34" charset="0"/>
              <a:buChar char="•"/>
            </a:pPr>
            <a:r>
              <a:rPr lang="en-US" sz="2000" b="1" dirty="0">
                <a:solidFill>
                  <a:srgbClr val="DA5800"/>
                </a:solidFill>
                <a:latin typeface="Bodoni MT" panose="02070603080606020203" pitchFamily="18" charset="0"/>
              </a:rPr>
              <a:t>Why</a:t>
            </a:r>
            <a:r>
              <a:rPr lang="en-US" sz="2000" dirty="0">
                <a:solidFill>
                  <a:srgbClr val="DA5800"/>
                </a:solidFill>
                <a:latin typeface="Bodoni MT" panose="02070603080606020203" pitchFamily="18" charset="0"/>
              </a:rPr>
              <a:t> </a:t>
            </a:r>
            <a:r>
              <a:rPr lang="en-US" sz="2000" b="1" dirty="0">
                <a:solidFill>
                  <a:srgbClr val="DA5800"/>
                </a:solidFill>
                <a:latin typeface="Bodoni MT" panose="02070603080606020203" pitchFamily="18" charset="0"/>
              </a:rPr>
              <a:t>even more this year?</a:t>
            </a:r>
          </a:p>
          <a:p>
            <a:pPr lvl="2">
              <a:spcBef>
                <a:spcPts val="0"/>
              </a:spcBef>
            </a:pPr>
            <a:endParaRPr lang="en-US" sz="1000" dirty="0">
              <a:solidFill>
                <a:schemeClr val="accent2">
                  <a:lumMod val="50000"/>
                </a:schemeClr>
              </a:solidFill>
              <a:latin typeface="Bodoni MT" panose="02070603080606020203" pitchFamily="18" charset="0"/>
            </a:endParaRPr>
          </a:p>
          <a:p>
            <a:pPr marL="1200150" lvl="2"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Bill amendments require “re-review” by OSCPA volunteers and based on the bill, may require testimony or other internal or external actions or activity </a:t>
            </a:r>
          </a:p>
          <a:p>
            <a:pPr lvl="2">
              <a:spcBef>
                <a:spcPts val="0"/>
              </a:spcBef>
            </a:pPr>
            <a:endParaRPr lang="en-US" sz="1000" dirty="0">
              <a:solidFill>
                <a:schemeClr val="accent2">
                  <a:lumMod val="50000"/>
                </a:schemeClr>
              </a:solidFill>
              <a:latin typeface="Bodoni MT" panose="02070603080606020203" pitchFamily="18" charset="0"/>
            </a:endParaRPr>
          </a:p>
          <a:p>
            <a:pPr marL="1200150" lvl="2" indent="-285750">
              <a:spcBef>
                <a:spcPts val="0"/>
              </a:spcBef>
              <a:buFont typeface="Arial" panose="020B0604020202020204" pitchFamily="34" charset="0"/>
              <a:buChar char="•"/>
            </a:pPr>
            <a:r>
              <a:rPr lang="en-US" sz="2000" dirty="0">
                <a:solidFill>
                  <a:schemeClr val="accent2">
                    <a:lumMod val="50000"/>
                  </a:schemeClr>
                </a:solidFill>
                <a:latin typeface="Bodoni MT" panose="02070603080606020203" pitchFamily="18" charset="0"/>
              </a:rPr>
              <a:t>The number of amendments were significant on some bills such as original HB 3427 – Commercial Activities Tax (CAT) with 32 amendments. Plus, “related” HB 2164 with 26 amendments.</a:t>
            </a:r>
          </a:p>
          <a:p>
            <a:pPr marL="1657350" lvl="3" indent="-285750">
              <a:buFont typeface="Arial" panose="020B0604020202020204" pitchFamily="34" charset="0"/>
              <a:buChar char="•"/>
            </a:pPr>
            <a:endParaRPr lang="en-US" sz="2000" dirty="0">
              <a:solidFill>
                <a:schemeClr val="accent2">
                  <a:lumMod val="50000"/>
                </a:schemeClr>
              </a:solidFill>
              <a:latin typeface="Bodoni MT" panose="02070603080606020203" pitchFamily="18" charset="0"/>
            </a:endParaRPr>
          </a:p>
          <a:p>
            <a:pPr marL="1200150" lvl="2" indent="-285750">
              <a:spcBef>
                <a:spcPts val="0"/>
              </a:spcBef>
              <a:buFont typeface="Arial" panose="020B0604020202020204" pitchFamily="34" charset="0"/>
              <a:buChar char="•"/>
            </a:pPr>
            <a:endParaRPr lang="en-US" sz="2000" dirty="0">
              <a:solidFill>
                <a:schemeClr val="accent2">
                  <a:lumMod val="50000"/>
                </a:schemeClr>
              </a:solidFill>
              <a:latin typeface="Bodoni MT" panose="02070603080606020203" pitchFamily="18" charset="0"/>
            </a:endParaRPr>
          </a:p>
        </p:txBody>
      </p:sp>
    </p:spTree>
    <p:extLst>
      <p:ext uri="{BB962C8B-B14F-4D97-AF65-F5344CB8AC3E}">
        <p14:creationId xmlns:p14="http://schemas.microsoft.com/office/powerpoint/2010/main" val="1060040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3EA31C-955C-4FA2-B839-9435C057541B}"/>
              </a:ext>
            </a:extLst>
          </p:cNvPr>
          <p:cNvSpPr/>
          <p:nvPr/>
        </p:nvSpPr>
        <p:spPr>
          <a:xfrm>
            <a:off x="763398" y="931178"/>
            <a:ext cx="7650760" cy="4001095"/>
          </a:xfrm>
          <a:prstGeom prst="rect">
            <a:avLst/>
          </a:prstGeom>
        </p:spPr>
        <p:txBody>
          <a:bodyPr wrap="square">
            <a:spAutoFit/>
          </a:bodyPr>
          <a:lstStyle/>
          <a:p>
            <a:pPr lvl="1">
              <a:spcBef>
                <a:spcPts val="0"/>
              </a:spcBef>
            </a:pPr>
            <a:r>
              <a:rPr lang="en-US" sz="2200" b="1" dirty="0">
                <a:solidFill>
                  <a:schemeClr val="accent2">
                    <a:lumMod val="50000"/>
                  </a:schemeClr>
                </a:solidFill>
                <a:latin typeface="Bodoni MT" panose="02070603080606020203" pitchFamily="18" charset="0"/>
              </a:rPr>
              <a:t>Rolling Reconnect – Important to members in Business &amp; Industry and to Firms</a:t>
            </a:r>
          </a:p>
          <a:p>
            <a:pPr lvl="1">
              <a:spcBef>
                <a:spcPts val="0"/>
              </a:spcBef>
            </a:pPr>
            <a:endParaRPr lang="en-US" sz="1000" dirty="0">
              <a:solidFill>
                <a:schemeClr val="accent2">
                  <a:lumMod val="50000"/>
                </a:schemeClr>
              </a:solidFill>
              <a:latin typeface="Bodoni MT" panose="02070603080606020203" pitchFamily="18" charset="0"/>
            </a:endParaRPr>
          </a:p>
          <a:p>
            <a:pPr marL="1200150" lvl="2" indent="-285750">
              <a:spcBef>
                <a:spcPts val="0"/>
              </a:spcBef>
              <a:buFont typeface="Arial" panose="020B0604020202020204" pitchFamily="34" charset="0"/>
              <a:buChar char="•"/>
            </a:pPr>
            <a:r>
              <a:rPr lang="en-US" sz="2000" b="1" dirty="0">
                <a:solidFill>
                  <a:srgbClr val="DA5800"/>
                </a:solidFill>
                <a:latin typeface="Bodoni MT" panose="02070603080606020203" pitchFamily="18" charset="0"/>
              </a:rPr>
              <a:t>SB 212 (Rolling Reconnect) </a:t>
            </a:r>
            <a:r>
              <a:rPr lang="en-US" sz="2000" dirty="0">
                <a:solidFill>
                  <a:schemeClr val="accent2">
                    <a:lumMod val="50000"/>
                  </a:schemeClr>
                </a:solidFill>
                <a:latin typeface="Bodoni MT" panose="02070603080606020203" pitchFamily="18" charset="0"/>
              </a:rPr>
              <a:t>– several bills threated but ultimately it was </a:t>
            </a:r>
            <a:r>
              <a:rPr lang="en-US" sz="2000" dirty="0">
                <a:solidFill>
                  <a:srgbClr val="DA5800"/>
                </a:solidFill>
                <a:latin typeface="Bodoni MT" panose="02070603080606020203" pitchFamily="18" charset="0"/>
              </a:rPr>
              <a:t>signed into law </a:t>
            </a:r>
            <a:r>
              <a:rPr lang="en-US" sz="2000" dirty="0">
                <a:solidFill>
                  <a:schemeClr val="accent2">
                    <a:lumMod val="50000"/>
                  </a:schemeClr>
                </a:solidFill>
                <a:latin typeface="Bodoni MT" panose="02070603080606020203" pitchFamily="18" charset="0"/>
              </a:rPr>
              <a:t>by Gov. Kate Brown on June 11, and </a:t>
            </a:r>
            <a:r>
              <a:rPr lang="en-US" sz="2000" dirty="0">
                <a:solidFill>
                  <a:srgbClr val="DA5800"/>
                </a:solidFill>
                <a:latin typeface="Bodoni MT" panose="02070603080606020203" pitchFamily="18" charset="0"/>
              </a:rPr>
              <a:t>effective on the 91</a:t>
            </a:r>
            <a:r>
              <a:rPr lang="en-US" sz="2000" baseline="30000" dirty="0">
                <a:solidFill>
                  <a:srgbClr val="DA5800"/>
                </a:solidFill>
                <a:latin typeface="Bodoni MT" panose="02070603080606020203" pitchFamily="18" charset="0"/>
              </a:rPr>
              <a:t>st</a:t>
            </a:r>
            <a:r>
              <a:rPr lang="en-US" sz="2000" dirty="0">
                <a:solidFill>
                  <a:srgbClr val="DA5800"/>
                </a:solidFill>
                <a:latin typeface="Bodoni MT" panose="02070603080606020203" pitchFamily="18" charset="0"/>
              </a:rPr>
              <a:t> day post adjournment</a:t>
            </a:r>
            <a:r>
              <a:rPr lang="en-US" sz="2000" dirty="0">
                <a:solidFill>
                  <a:schemeClr val="accent2">
                    <a:lumMod val="50000"/>
                  </a:schemeClr>
                </a:solidFill>
                <a:latin typeface="Bodoni MT" panose="02070603080606020203" pitchFamily="18" charset="0"/>
              </a:rPr>
              <a:t>.</a:t>
            </a:r>
            <a:endParaRPr lang="en-US" sz="1000" dirty="0">
              <a:solidFill>
                <a:schemeClr val="bg2">
                  <a:lumMod val="75000"/>
                </a:schemeClr>
              </a:solidFill>
              <a:latin typeface="Bodoni MT" panose="02070603080606020203" pitchFamily="18" charset="0"/>
            </a:endParaRPr>
          </a:p>
          <a:p>
            <a:pPr lvl="2">
              <a:spcBef>
                <a:spcPts val="0"/>
              </a:spcBef>
            </a:pPr>
            <a:endParaRPr lang="en-US" sz="1000" dirty="0">
              <a:solidFill>
                <a:schemeClr val="bg2">
                  <a:lumMod val="75000"/>
                </a:schemeClr>
              </a:solidFill>
              <a:latin typeface="Bodoni MT" panose="02070603080606020203" pitchFamily="18" charset="0"/>
            </a:endParaRPr>
          </a:p>
          <a:p>
            <a:pPr marL="1200150" lvl="2" indent="-285750">
              <a:buFont typeface="Arial" panose="020B0604020202020204" pitchFamily="34" charset="0"/>
              <a:buChar char="•"/>
            </a:pPr>
            <a:r>
              <a:rPr lang="en-US" sz="2000" dirty="0">
                <a:solidFill>
                  <a:schemeClr val="bg2">
                    <a:lumMod val="75000"/>
                  </a:schemeClr>
                </a:solidFill>
                <a:latin typeface="Bodoni MT" panose="02070603080606020203" pitchFamily="18" charset="0"/>
              </a:rPr>
              <a:t>OSCPA Strategic Taxation Committee faced numerous </a:t>
            </a:r>
            <a:r>
              <a:rPr lang="en-US" sz="2000" dirty="0">
                <a:solidFill>
                  <a:schemeClr val="accent2">
                    <a:lumMod val="50000"/>
                  </a:schemeClr>
                </a:solidFill>
                <a:latin typeface="Bodoni MT" panose="02070603080606020203" pitchFamily="18" charset="0"/>
              </a:rPr>
              <a:t>bills seeking to disconnect from Federal Tax Code thus stepping away from conformity.</a:t>
            </a:r>
          </a:p>
          <a:p>
            <a:pPr lvl="2">
              <a:spcBef>
                <a:spcPts val="0"/>
              </a:spcBef>
            </a:pPr>
            <a:endParaRPr lang="en-US" sz="1000" dirty="0">
              <a:solidFill>
                <a:schemeClr val="accent2">
                  <a:lumMod val="50000"/>
                </a:schemeClr>
              </a:solidFill>
              <a:latin typeface="Bodoni MT" panose="02070603080606020203" pitchFamily="18" charset="0"/>
            </a:endParaRPr>
          </a:p>
          <a:p>
            <a:pPr marL="1200150" lvl="2" indent="-285750">
              <a:spcBef>
                <a:spcPts val="0"/>
              </a:spcBef>
              <a:buFont typeface="Arial" panose="020B0604020202020204" pitchFamily="34" charset="0"/>
              <a:buChar char="•"/>
            </a:pPr>
            <a:r>
              <a:rPr lang="en-US" sz="2000" dirty="0">
                <a:solidFill>
                  <a:schemeClr val="accent2">
                    <a:lumMod val="50000"/>
                  </a:schemeClr>
                </a:solidFill>
                <a:latin typeface="Bodoni MT" panose="02070603080606020203" pitchFamily="18" charset="0"/>
              </a:rPr>
              <a:t>Committee members responded and testified oftentimes on short notice even during tax season.</a:t>
            </a:r>
          </a:p>
          <a:p>
            <a:pPr marL="1200150" lvl="2" indent="-285750">
              <a:spcBef>
                <a:spcPts val="0"/>
              </a:spcBef>
              <a:buFont typeface="Arial" panose="020B0604020202020204" pitchFamily="34" charset="0"/>
              <a:buChar char="•"/>
            </a:pPr>
            <a:endParaRPr lang="en-US" sz="2000" dirty="0">
              <a:solidFill>
                <a:schemeClr val="accent2">
                  <a:lumMod val="50000"/>
                </a:schemeClr>
              </a:solidFill>
              <a:latin typeface="Bodoni MT" panose="02070603080606020203" pitchFamily="18" charset="0"/>
            </a:endParaRPr>
          </a:p>
        </p:txBody>
      </p:sp>
    </p:spTree>
    <p:extLst>
      <p:ext uri="{BB962C8B-B14F-4D97-AF65-F5344CB8AC3E}">
        <p14:creationId xmlns:p14="http://schemas.microsoft.com/office/powerpoint/2010/main" val="1604109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3EA31C-955C-4FA2-B839-9435C057541B}"/>
              </a:ext>
            </a:extLst>
          </p:cNvPr>
          <p:cNvSpPr/>
          <p:nvPr/>
        </p:nvSpPr>
        <p:spPr>
          <a:xfrm>
            <a:off x="763398" y="931178"/>
            <a:ext cx="7650760" cy="3693319"/>
          </a:xfrm>
          <a:prstGeom prst="rect">
            <a:avLst/>
          </a:prstGeom>
        </p:spPr>
        <p:txBody>
          <a:bodyPr wrap="square">
            <a:spAutoFit/>
          </a:bodyPr>
          <a:lstStyle/>
          <a:p>
            <a:pPr lvl="1">
              <a:spcBef>
                <a:spcPts val="0"/>
              </a:spcBef>
            </a:pPr>
            <a:r>
              <a:rPr lang="en-US" sz="2200" b="1" dirty="0">
                <a:solidFill>
                  <a:schemeClr val="accent2">
                    <a:lumMod val="50000"/>
                  </a:schemeClr>
                </a:solidFill>
                <a:latin typeface="Bodoni MT" panose="02070603080606020203" pitchFamily="18" charset="0"/>
              </a:rPr>
              <a:t>Oregon Passed Centralized Partnership Audit Regime (CPAR) Legislation</a:t>
            </a:r>
          </a:p>
          <a:p>
            <a:pPr lvl="1">
              <a:spcBef>
                <a:spcPts val="0"/>
              </a:spcBef>
            </a:pPr>
            <a:endParaRPr lang="en-US" sz="1000" dirty="0">
              <a:solidFill>
                <a:schemeClr val="accent2">
                  <a:lumMod val="50000"/>
                </a:schemeClr>
              </a:solidFill>
              <a:latin typeface="Bodoni MT" panose="02070603080606020203" pitchFamily="18" charset="0"/>
            </a:endParaRPr>
          </a:p>
          <a:p>
            <a:pPr marL="1200150" lvl="2" indent="-285750">
              <a:spcBef>
                <a:spcPts val="0"/>
              </a:spcBef>
              <a:buFont typeface="Arial" panose="020B0604020202020204" pitchFamily="34" charset="0"/>
              <a:buChar char="•"/>
            </a:pPr>
            <a:r>
              <a:rPr lang="en-US" sz="2000" b="1" dirty="0">
                <a:solidFill>
                  <a:srgbClr val="DA5800"/>
                </a:solidFill>
                <a:latin typeface="Bodoni MT" panose="02070603080606020203" pitchFamily="18" charset="0"/>
              </a:rPr>
              <a:t>Oregon – One of only five states in the US</a:t>
            </a:r>
            <a:r>
              <a:rPr lang="en-US" sz="2000" dirty="0">
                <a:solidFill>
                  <a:schemeClr val="accent2">
                    <a:lumMod val="50000"/>
                  </a:schemeClr>
                </a:solidFill>
                <a:latin typeface="Bodoni MT" panose="02070603080606020203" pitchFamily="18" charset="0"/>
              </a:rPr>
              <a:t> to pass </a:t>
            </a:r>
            <a:r>
              <a:rPr lang="en-US" sz="2000" b="1" dirty="0">
                <a:solidFill>
                  <a:srgbClr val="DA5800"/>
                </a:solidFill>
                <a:latin typeface="Bodoni MT" panose="02070603080606020203" pitchFamily="18" charset="0"/>
              </a:rPr>
              <a:t>new</a:t>
            </a:r>
            <a:r>
              <a:rPr lang="en-US" sz="2000" dirty="0">
                <a:solidFill>
                  <a:schemeClr val="accent2">
                    <a:lumMod val="50000"/>
                  </a:schemeClr>
                </a:solidFill>
                <a:latin typeface="Bodoni MT" panose="02070603080606020203" pitchFamily="18" charset="0"/>
              </a:rPr>
              <a:t> </a:t>
            </a:r>
            <a:r>
              <a:rPr lang="en-US" sz="2000" b="1" dirty="0">
                <a:solidFill>
                  <a:srgbClr val="DA5800"/>
                </a:solidFill>
                <a:latin typeface="Bodoni MT" panose="02070603080606020203" pitchFamily="18" charset="0"/>
              </a:rPr>
              <a:t>CPAR legislation </a:t>
            </a:r>
            <a:r>
              <a:rPr lang="en-US" sz="2000" dirty="0">
                <a:solidFill>
                  <a:schemeClr val="accent2">
                    <a:lumMod val="50000"/>
                  </a:schemeClr>
                </a:solidFill>
                <a:latin typeface="Bodoni MT" panose="02070603080606020203" pitchFamily="18" charset="0"/>
              </a:rPr>
              <a:t>during 2019 Spring legislative sessions.</a:t>
            </a: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Based on national model language from Multistate Tax Commission.</a:t>
            </a: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OSCPA worked in cooperation with AICPA, Oregon Department of Revenue (DOR), Council on State Taxation (COST) and Moss Adams.</a:t>
            </a: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Thank you to Moss Adams for providing technical expertise and practitioner perspective.</a:t>
            </a:r>
          </a:p>
        </p:txBody>
      </p:sp>
    </p:spTree>
    <p:extLst>
      <p:ext uri="{BB962C8B-B14F-4D97-AF65-F5344CB8AC3E}">
        <p14:creationId xmlns:p14="http://schemas.microsoft.com/office/powerpoint/2010/main" val="1952948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3EA31C-955C-4FA2-B839-9435C057541B}"/>
              </a:ext>
            </a:extLst>
          </p:cNvPr>
          <p:cNvSpPr/>
          <p:nvPr/>
        </p:nvSpPr>
        <p:spPr>
          <a:xfrm>
            <a:off x="763398" y="931178"/>
            <a:ext cx="7650760" cy="4770537"/>
          </a:xfrm>
          <a:prstGeom prst="rect">
            <a:avLst/>
          </a:prstGeom>
        </p:spPr>
        <p:txBody>
          <a:bodyPr wrap="square">
            <a:spAutoFit/>
          </a:bodyPr>
          <a:lstStyle/>
          <a:p>
            <a:pPr lvl="1">
              <a:spcBef>
                <a:spcPts val="0"/>
              </a:spcBef>
            </a:pPr>
            <a:r>
              <a:rPr lang="en-US" sz="2200" b="1" dirty="0">
                <a:solidFill>
                  <a:schemeClr val="accent2">
                    <a:lumMod val="50000"/>
                  </a:schemeClr>
                </a:solidFill>
                <a:latin typeface="Bodoni MT" panose="02070603080606020203" pitchFamily="18" charset="0"/>
              </a:rPr>
              <a:t>Update on </a:t>
            </a:r>
            <a:r>
              <a:rPr lang="en-US" sz="2200" b="1" dirty="0">
                <a:solidFill>
                  <a:srgbClr val="DA5800"/>
                </a:solidFill>
                <a:latin typeface="Bodoni MT" panose="02070603080606020203" pitchFamily="18" charset="0"/>
              </a:rPr>
              <a:t>Recent</a:t>
            </a:r>
            <a:r>
              <a:rPr lang="en-US" sz="2200" b="1" dirty="0">
                <a:solidFill>
                  <a:schemeClr val="accent2">
                    <a:lumMod val="50000"/>
                  </a:schemeClr>
                </a:solidFill>
                <a:latin typeface="Bodoni MT" panose="02070603080606020203" pitchFamily="18" charset="0"/>
              </a:rPr>
              <a:t> Activities Related to the </a:t>
            </a:r>
            <a:r>
              <a:rPr lang="en-US" sz="2200" b="1" dirty="0">
                <a:solidFill>
                  <a:srgbClr val="DA5800"/>
                </a:solidFill>
                <a:latin typeface="Bodoni MT" panose="02070603080606020203" pitchFamily="18" charset="0"/>
              </a:rPr>
              <a:t>Commercial Activities Tax (CAT) </a:t>
            </a:r>
          </a:p>
          <a:p>
            <a:pPr lvl="1">
              <a:spcBef>
                <a:spcPts val="0"/>
              </a:spcBef>
            </a:pPr>
            <a:endParaRPr lang="en-US" sz="1000" dirty="0">
              <a:solidFill>
                <a:schemeClr val="accent2">
                  <a:lumMod val="50000"/>
                </a:schemeClr>
              </a:solidFill>
              <a:latin typeface="Bodoni MT" panose="02070603080606020203" pitchFamily="18" charset="0"/>
            </a:endParaRPr>
          </a:p>
          <a:p>
            <a:pPr marL="1200150" lvl="2" indent="-285750">
              <a:spcBef>
                <a:spcPts val="0"/>
              </a:spcBef>
              <a:buFont typeface="Arial" panose="020B0604020202020204" pitchFamily="34" charset="0"/>
              <a:buChar char="•"/>
            </a:pPr>
            <a:r>
              <a:rPr lang="en-US" sz="2000" dirty="0">
                <a:solidFill>
                  <a:schemeClr val="accent2">
                    <a:lumMod val="50000"/>
                  </a:schemeClr>
                </a:solidFill>
                <a:latin typeface="Bodoni MT" panose="02070603080606020203" pitchFamily="18" charset="0"/>
              </a:rPr>
              <a:t>OSCPA has been working on various projects to assist you</a:t>
            </a:r>
          </a:p>
          <a:p>
            <a:pPr lvl="2">
              <a:spcBef>
                <a:spcPts val="0"/>
              </a:spcBef>
            </a:pPr>
            <a:endParaRPr lang="en-US" sz="1000" b="1" dirty="0">
              <a:solidFill>
                <a:schemeClr val="accent2">
                  <a:lumMod val="50000"/>
                </a:schemeClr>
              </a:solidFill>
              <a:latin typeface="Bodoni MT" panose="02070603080606020203" pitchFamily="18" charset="0"/>
            </a:endParaRPr>
          </a:p>
          <a:p>
            <a:pPr marL="1200150" lvl="2" indent="-285750">
              <a:spcBef>
                <a:spcPts val="0"/>
              </a:spcBef>
              <a:buFont typeface="Arial" panose="020B0604020202020204" pitchFamily="34" charset="0"/>
              <a:buChar char="•"/>
            </a:pPr>
            <a:r>
              <a:rPr lang="en-US" sz="2000" dirty="0">
                <a:solidFill>
                  <a:schemeClr val="accent2">
                    <a:lumMod val="50000"/>
                  </a:schemeClr>
                </a:solidFill>
                <a:latin typeface="Bodoni MT" panose="02070603080606020203" pitchFamily="18" charset="0"/>
              </a:rPr>
              <a:t>We held several educational sessions in late summer/early fall – more to come!</a:t>
            </a:r>
          </a:p>
          <a:p>
            <a:pPr lvl="2">
              <a:spcBef>
                <a:spcPts val="0"/>
              </a:spcBef>
            </a:pPr>
            <a:endParaRPr lang="en-US" sz="1000" dirty="0">
              <a:solidFill>
                <a:schemeClr val="accent2">
                  <a:lumMod val="50000"/>
                </a:schemeClr>
              </a:solidFill>
              <a:latin typeface="Bodoni MT" panose="02070603080606020203" pitchFamily="18" charset="0"/>
            </a:endParaRPr>
          </a:p>
          <a:p>
            <a:pPr marL="1200150" lvl="2"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Oregon Department of Revenue (DOR) held practitioner input sessions around the state in the fall.</a:t>
            </a:r>
          </a:p>
          <a:p>
            <a:pPr lvl="2"/>
            <a:endParaRPr lang="en-US" sz="1000" dirty="0">
              <a:solidFill>
                <a:schemeClr val="accent2">
                  <a:lumMod val="50000"/>
                </a:schemeClr>
              </a:solidFill>
              <a:latin typeface="Bodoni MT" panose="02070603080606020203" pitchFamily="18" charset="0"/>
            </a:endParaRP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Additionally, OSCPA produced two DOR panelist input webinars for members that did not have a live DOR session scheduled in their area. This included Eastern Oregon, Southeastern Oregon and Oregon coast, plus for others who wished to participate.</a:t>
            </a:r>
          </a:p>
          <a:p>
            <a:pPr lvl="2"/>
            <a:endParaRPr lang="en-US" sz="1000" dirty="0">
              <a:solidFill>
                <a:schemeClr val="accent2">
                  <a:lumMod val="50000"/>
                </a:schemeClr>
              </a:solidFill>
              <a:latin typeface="Bodoni MT" panose="02070603080606020203" pitchFamily="18" charset="0"/>
            </a:endParaRPr>
          </a:p>
        </p:txBody>
      </p:sp>
    </p:spTree>
    <p:extLst>
      <p:ext uri="{BB962C8B-B14F-4D97-AF65-F5344CB8AC3E}">
        <p14:creationId xmlns:p14="http://schemas.microsoft.com/office/powerpoint/2010/main" val="1191470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3EA31C-955C-4FA2-B839-9435C057541B}"/>
              </a:ext>
            </a:extLst>
          </p:cNvPr>
          <p:cNvSpPr/>
          <p:nvPr/>
        </p:nvSpPr>
        <p:spPr>
          <a:xfrm>
            <a:off x="763398" y="931178"/>
            <a:ext cx="7650760" cy="5309146"/>
          </a:xfrm>
          <a:prstGeom prst="rect">
            <a:avLst/>
          </a:prstGeom>
        </p:spPr>
        <p:txBody>
          <a:bodyPr wrap="square">
            <a:spAutoFit/>
          </a:bodyPr>
          <a:lstStyle/>
          <a:p>
            <a:pPr lvl="1">
              <a:spcBef>
                <a:spcPts val="0"/>
              </a:spcBef>
            </a:pPr>
            <a:r>
              <a:rPr lang="en-US" sz="2200" b="1" dirty="0">
                <a:solidFill>
                  <a:schemeClr val="accent2">
                    <a:lumMod val="50000"/>
                  </a:schemeClr>
                </a:solidFill>
                <a:latin typeface="Bodoni MT" panose="02070603080606020203" pitchFamily="18" charset="0"/>
              </a:rPr>
              <a:t>Update on </a:t>
            </a:r>
            <a:r>
              <a:rPr lang="en-US" sz="2200" b="1" dirty="0">
                <a:solidFill>
                  <a:srgbClr val="DA5800"/>
                </a:solidFill>
                <a:latin typeface="Bodoni MT" panose="02070603080606020203" pitchFamily="18" charset="0"/>
              </a:rPr>
              <a:t>Upcoming</a:t>
            </a:r>
            <a:r>
              <a:rPr lang="en-US" sz="2200" b="1" dirty="0">
                <a:solidFill>
                  <a:schemeClr val="accent2">
                    <a:lumMod val="50000"/>
                  </a:schemeClr>
                </a:solidFill>
                <a:latin typeface="Bodoni MT" panose="02070603080606020203" pitchFamily="18" charset="0"/>
              </a:rPr>
              <a:t> Activities Related to the </a:t>
            </a:r>
            <a:r>
              <a:rPr lang="en-US" sz="2200" b="1" dirty="0">
                <a:solidFill>
                  <a:srgbClr val="DA5800"/>
                </a:solidFill>
                <a:latin typeface="Bodoni MT" panose="02070603080606020203" pitchFamily="18" charset="0"/>
              </a:rPr>
              <a:t>Commercial Activities Tax (CAT)</a:t>
            </a:r>
          </a:p>
          <a:p>
            <a:pPr lvl="1">
              <a:spcBef>
                <a:spcPts val="0"/>
              </a:spcBef>
            </a:pPr>
            <a:endParaRPr lang="en-US" sz="500" dirty="0">
              <a:solidFill>
                <a:schemeClr val="accent2">
                  <a:lumMod val="50000"/>
                </a:schemeClr>
              </a:solidFill>
              <a:latin typeface="Bodoni MT" panose="02070603080606020203" pitchFamily="18" charset="0"/>
            </a:endParaRPr>
          </a:p>
          <a:p>
            <a:pPr marL="1200150" lvl="2"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Currently, DOR is working on Oregon Administrative Rules. </a:t>
            </a:r>
            <a:r>
              <a:rPr lang="en-US" sz="2000" b="1" dirty="0">
                <a:solidFill>
                  <a:srgbClr val="DA5800"/>
                </a:solidFill>
                <a:latin typeface="Bodoni MT" panose="02070603080606020203" pitchFamily="18" charset="0"/>
              </a:rPr>
              <a:t>Rulemaking in process into January-March 2020.</a:t>
            </a:r>
          </a:p>
          <a:p>
            <a:pPr marL="1200150" lvl="2"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We anticipate adding more CAT training (CPE) and sharing details as rules are finalized.</a:t>
            </a:r>
          </a:p>
          <a:p>
            <a:pPr marL="1257300" lvl="2" indent="-342900">
              <a:buFont typeface="Arial" panose="020B0604020202020204" pitchFamily="34" charset="0"/>
              <a:buChar char="•"/>
            </a:pPr>
            <a:r>
              <a:rPr lang="en-US" sz="2000" b="1" dirty="0">
                <a:solidFill>
                  <a:srgbClr val="DA5800"/>
                </a:solidFill>
                <a:latin typeface="Bodoni MT" panose="02070603080606020203" pitchFamily="18" charset="0"/>
              </a:rPr>
              <a:t>Upcoming: </a:t>
            </a:r>
            <a:r>
              <a:rPr lang="en-US" sz="2000" dirty="0">
                <a:solidFill>
                  <a:schemeClr val="accent2">
                    <a:lumMod val="50000"/>
                  </a:schemeClr>
                </a:solidFill>
                <a:latin typeface="Bodoni MT" panose="02070603080606020203" pitchFamily="18" charset="0"/>
              </a:rPr>
              <a:t>OSCPA State and Local Tax (SALT) Conference on January 6, 2020.</a:t>
            </a:r>
          </a:p>
          <a:p>
            <a:pPr marL="1714500" lvl="3" indent="-342900">
              <a:buFont typeface="Arial" panose="020B0604020202020204" pitchFamily="34" charset="0"/>
              <a:buChar char="•"/>
            </a:pPr>
            <a:r>
              <a:rPr lang="en-US" sz="2000" dirty="0">
                <a:solidFill>
                  <a:schemeClr val="accent2">
                    <a:lumMod val="50000"/>
                  </a:schemeClr>
                </a:solidFill>
                <a:latin typeface="Bodoni MT" panose="02070603080606020203" pitchFamily="18" charset="0"/>
              </a:rPr>
              <a:t>DOR staff will be presenting on the topic of “</a:t>
            </a:r>
            <a:r>
              <a:rPr lang="en-US" sz="2000" i="1" dirty="0">
                <a:solidFill>
                  <a:schemeClr val="accent2">
                    <a:lumMod val="50000"/>
                  </a:schemeClr>
                </a:solidFill>
                <a:latin typeface="Bodoni MT" panose="02070603080606020203" pitchFamily="18" charset="0"/>
              </a:rPr>
              <a:t>Oregon New Tax Law Update</a:t>
            </a:r>
            <a:r>
              <a:rPr lang="en-US" sz="2000" dirty="0">
                <a:solidFill>
                  <a:schemeClr val="accent2">
                    <a:lumMod val="50000"/>
                  </a:schemeClr>
                </a:solidFill>
                <a:latin typeface="Bodoni MT" panose="02070603080606020203" pitchFamily="18" charset="0"/>
              </a:rPr>
              <a:t>”</a:t>
            </a:r>
          </a:p>
          <a:p>
            <a:pPr marL="1714500" lvl="3" indent="-342900">
              <a:buFont typeface="Arial" panose="020B0604020202020204" pitchFamily="34" charset="0"/>
              <a:buChar char="•"/>
            </a:pPr>
            <a:r>
              <a:rPr lang="en-US" sz="2000" dirty="0">
                <a:solidFill>
                  <a:schemeClr val="accent2">
                    <a:lumMod val="50000"/>
                  </a:schemeClr>
                </a:solidFill>
                <a:latin typeface="Bodoni MT" panose="02070603080606020203" pitchFamily="18" charset="0"/>
              </a:rPr>
              <a:t>Larry Brant, Attorney, with Foster Garvey PC, Portland, will be presenting on “</a:t>
            </a:r>
            <a:r>
              <a:rPr lang="en-US" sz="2000" i="1" dirty="0">
                <a:solidFill>
                  <a:schemeClr val="accent2">
                    <a:lumMod val="50000"/>
                  </a:schemeClr>
                </a:solidFill>
                <a:latin typeface="Bodoni MT" panose="02070603080606020203" pitchFamily="18" charset="0"/>
              </a:rPr>
              <a:t>The Oregon Corporate Activity Tax</a:t>
            </a:r>
            <a:r>
              <a:rPr lang="en-US" sz="2000" dirty="0">
                <a:solidFill>
                  <a:schemeClr val="accent2">
                    <a:lumMod val="50000"/>
                  </a:schemeClr>
                </a:solidFill>
                <a:latin typeface="Bodoni MT" panose="02070603080606020203" pitchFamily="18" charset="0"/>
              </a:rPr>
              <a:t>.”</a:t>
            </a:r>
          </a:p>
          <a:p>
            <a:pPr marL="1714500" lvl="3" indent="-342900">
              <a:buFont typeface="Arial" panose="020B0604020202020204" pitchFamily="34" charset="0"/>
              <a:buChar char="•"/>
            </a:pPr>
            <a:r>
              <a:rPr lang="en-US" sz="2000" dirty="0">
                <a:solidFill>
                  <a:schemeClr val="accent2">
                    <a:lumMod val="50000"/>
                  </a:schemeClr>
                </a:solidFill>
                <a:latin typeface="Bodoni MT" panose="02070603080606020203" pitchFamily="18" charset="0"/>
              </a:rPr>
              <a:t>The conference will be available in-person as well as via individual and group web-cast to ensure statewide access.</a:t>
            </a:r>
          </a:p>
          <a:p>
            <a:pPr lvl="2"/>
            <a:endParaRPr lang="en-US" sz="1000" dirty="0">
              <a:solidFill>
                <a:schemeClr val="accent2">
                  <a:lumMod val="50000"/>
                </a:schemeClr>
              </a:solidFill>
              <a:latin typeface="Bodoni MT" panose="02070603080606020203" pitchFamily="18" charset="0"/>
            </a:endParaRPr>
          </a:p>
        </p:txBody>
      </p:sp>
    </p:spTree>
    <p:extLst>
      <p:ext uri="{BB962C8B-B14F-4D97-AF65-F5344CB8AC3E}">
        <p14:creationId xmlns:p14="http://schemas.microsoft.com/office/powerpoint/2010/main" val="2934071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3EA31C-955C-4FA2-B839-9435C057541B}"/>
              </a:ext>
            </a:extLst>
          </p:cNvPr>
          <p:cNvSpPr/>
          <p:nvPr/>
        </p:nvSpPr>
        <p:spPr>
          <a:xfrm>
            <a:off x="763398" y="931178"/>
            <a:ext cx="7650760" cy="4924425"/>
          </a:xfrm>
          <a:prstGeom prst="rect">
            <a:avLst/>
          </a:prstGeom>
        </p:spPr>
        <p:txBody>
          <a:bodyPr wrap="square">
            <a:spAutoFit/>
          </a:bodyPr>
          <a:lstStyle/>
          <a:p>
            <a:pPr lvl="1">
              <a:spcBef>
                <a:spcPts val="0"/>
              </a:spcBef>
            </a:pPr>
            <a:r>
              <a:rPr lang="en-US" sz="2200" b="1" dirty="0">
                <a:solidFill>
                  <a:schemeClr val="accent2">
                    <a:lumMod val="50000"/>
                  </a:schemeClr>
                </a:solidFill>
                <a:latin typeface="Bodoni MT" panose="02070603080606020203" pitchFamily="18" charset="0"/>
              </a:rPr>
              <a:t>Key to Our Success – OSCPA Committees Working Together with Legislative Counsel and OSCPA Staff!</a:t>
            </a:r>
          </a:p>
          <a:p>
            <a:pPr lvl="1">
              <a:spcBef>
                <a:spcPts val="0"/>
              </a:spcBef>
            </a:pPr>
            <a:endParaRPr lang="en-US" sz="1000" dirty="0">
              <a:solidFill>
                <a:schemeClr val="accent2">
                  <a:lumMod val="50000"/>
                </a:schemeClr>
              </a:solidFill>
              <a:latin typeface="Bodoni MT" panose="02070603080606020203" pitchFamily="18" charset="0"/>
            </a:endParaRPr>
          </a:p>
          <a:p>
            <a:pPr marL="1200150" lvl="2" indent="-285750">
              <a:buFont typeface="Arial" panose="020B0604020202020204" pitchFamily="34" charset="0"/>
              <a:buChar char="•"/>
            </a:pPr>
            <a:r>
              <a:rPr lang="en-US" sz="2000" b="1" dirty="0">
                <a:solidFill>
                  <a:srgbClr val="DA5800"/>
                </a:solidFill>
                <a:latin typeface="Bodoni MT" panose="02070603080606020203" pitchFamily="18" charset="0"/>
              </a:rPr>
              <a:t>OSCPA Strategic Taxation Committee</a:t>
            </a: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Due to bulk of bills and required monitoring, </a:t>
            </a:r>
            <a:r>
              <a:rPr lang="en-US" sz="2000" b="1" dirty="0">
                <a:solidFill>
                  <a:srgbClr val="DA5800"/>
                </a:solidFill>
                <a:latin typeface="Bodoni MT" panose="02070603080606020203" pitchFamily="18" charset="0"/>
              </a:rPr>
              <a:t>members</a:t>
            </a:r>
            <a:r>
              <a:rPr lang="en-US" sz="2000" dirty="0">
                <a:solidFill>
                  <a:schemeClr val="accent2">
                    <a:lumMod val="50000"/>
                  </a:schemeClr>
                </a:solidFill>
                <a:latin typeface="Bodoni MT" panose="02070603080606020203" pitchFamily="18" charset="0"/>
              </a:rPr>
              <a:t> sign up weekly to review bills during session</a:t>
            </a:r>
          </a:p>
          <a:p>
            <a:pPr marL="2114550" lvl="4" indent="-285750">
              <a:buFont typeface="Arial" panose="020B0604020202020204" pitchFamily="34" charset="0"/>
              <a:buChar char="•"/>
            </a:pPr>
            <a:r>
              <a:rPr lang="en-US" sz="2000" b="1" dirty="0">
                <a:solidFill>
                  <a:srgbClr val="DA5800"/>
                </a:solidFill>
                <a:latin typeface="Bodoni MT" panose="02070603080606020203" pitchFamily="18" charset="0"/>
              </a:rPr>
              <a:t>Backup reviewers support </a:t>
            </a:r>
            <a:r>
              <a:rPr lang="en-US" sz="2000" dirty="0">
                <a:solidFill>
                  <a:schemeClr val="accent2">
                    <a:lumMod val="50000"/>
                  </a:schemeClr>
                </a:solidFill>
                <a:latin typeface="Bodoni MT" panose="02070603080606020203" pitchFamily="18" charset="0"/>
              </a:rPr>
              <a:t>primary to balance load</a:t>
            </a:r>
          </a:p>
          <a:p>
            <a:pPr marL="2114550" lvl="4" indent="-285750">
              <a:buFont typeface="Arial" panose="020B0604020202020204" pitchFamily="34" charset="0"/>
              <a:buChar char="•"/>
            </a:pPr>
            <a:r>
              <a:rPr lang="en-US" sz="2000" b="1" dirty="0">
                <a:solidFill>
                  <a:srgbClr val="DA5800"/>
                </a:solidFill>
                <a:latin typeface="Bodoni MT" panose="02070603080606020203" pitchFamily="18" charset="0"/>
              </a:rPr>
              <a:t>Non-committee </a:t>
            </a:r>
            <a:r>
              <a:rPr lang="en-US" sz="2000" dirty="0">
                <a:solidFill>
                  <a:schemeClr val="accent2">
                    <a:lumMod val="50000"/>
                  </a:schemeClr>
                </a:solidFill>
                <a:latin typeface="Bodoni MT" panose="02070603080606020203" pitchFamily="18" charset="0"/>
              </a:rPr>
              <a:t>OSCPA members </a:t>
            </a:r>
            <a:r>
              <a:rPr lang="en-US" sz="2000" b="1" dirty="0">
                <a:solidFill>
                  <a:srgbClr val="DA5800"/>
                </a:solidFill>
                <a:latin typeface="Bodoni MT" panose="02070603080606020203" pitchFamily="18" charset="0"/>
              </a:rPr>
              <a:t>support as backups too!</a:t>
            </a:r>
          </a:p>
          <a:p>
            <a:pPr marL="2114550" lvl="4"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No need to join the committee to assist. Call President/CEO Sherri McPherson to get involved – a little or a lot – it all helps</a:t>
            </a:r>
          </a:p>
          <a:p>
            <a:pPr marL="2114550" lvl="4"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Great way to stay current and to build depth in your firm or business</a:t>
            </a: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Plus…</a:t>
            </a:r>
          </a:p>
          <a:p>
            <a:pPr marL="1200150" lvl="2" indent="-285750">
              <a:buFont typeface="Arial" panose="020B0604020202020204" pitchFamily="34" charset="0"/>
              <a:buChar char="•"/>
            </a:pPr>
            <a:endParaRPr lang="en-US" sz="1000" dirty="0">
              <a:solidFill>
                <a:schemeClr val="accent2">
                  <a:lumMod val="50000"/>
                </a:schemeClr>
              </a:solidFill>
              <a:latin typeface="Bodoni MT" panose="02070603080606020203" pitchFamily="18" charset="0"/>
            </a:endParaRPr>
          </a:p>
          <a:p>
            <a:pPr lvl="2"/>
            <a:endParaRPr lang="en-US" sz="1000" dirty="0">
              <a:solidFill>
                <a:schemeClr val="accent2">
                  <a:lumMod val="50000"/>
                </a:schemeClr>
              </a:solidFill>
              <a:latin typeface="Bodoni MT" panose="02070603080606020203" pitchFamily="18" charset="0"/>
            </a:endParaRPr>
          </a:p>
        </p:txBody>
      </p:sp>
    </p:spTree>
    <p:extLst>
      <p:ext uri="{BB962C8B-B14F-4D97-AF65-F5344CB8AC3E}">
        <p14:creationId xmlns:p14="http://schemas.microsoft.com/office/powerpoint/2010/main" val="1348027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3EA31C-955C-4FA2-B839-9435C057541B}"/>
              </a:ext>
            </a:extLst>
          </p:cNvPr>
          <p:cNvSpPr/>
          <p:nvPr/>
        </p:nvSpPr>
        <p:spPr>
          <a:xfrm>
            <a:off x="653408" y="799051"/>
            <a:ext cx="7625593" cy="4093428"/>
          </a:xfrm>
          <a:prstGeom prst="rect">
            <a:avLst/>
          </a:prstGeom>
        </p:spPr>
        <p:txBody>
          <a:bodyPr wrap="square">
            <a:spAutoFit/>
          </a:bodyPr>
          <a:lstStyle/>
          <a:p>
            <a:pPr lvl="2"/>
            <a:endParaRPr lang="en-US" sz="1000" dirty="0">
              <a:solidFill>
                <a:schemeClr val="accent2">
                  <a:lumMod val="50000"/>
                </a:schemeClr>
              </a:solidFill>
              <a:latin typeface="Bodoni MT" panose="02070603080606020203" pitchFamily="18" charset="0"/>
            </a:endParaRPr>
          </a:p>
          <a:p>
            <a:pPr lvl="2"/>
            <a:endParaRPr lang="en-US" sz="1000" dirty="0">
              <a:solidFill>
                <a:schemeClr val="accent2">
                  <a:lumMod val="50000"/>
                </a:schemeClr>
              </a:solidFill>
              <a:latin typeface="Bodoni MT" panose="02070603080606020203" pitchFamily="18" charset="0"/>
            </a:endParaRPr>
          </a:p>
          <a:p>
            <a:pPr lvl="2"/>
            <a:endParaRPr lang="en-US" sz="1000" dirty="0">
              <a:solidFill>
                <a:schemeClr val="accent2">
                  <a:lumMod val="50000"/>
                </a:schemeClr>
              </a:solidFill>
              <a:latin typeface="Bodoni MT" panose="02070603080606020203" pitchFamily="18" charset="0"/>
            </a:endParaRPr>
          </a:p>
          <a:p>
            <a:pPr marL="1200150" lvl="2" indent="-285750">
              <a:buFont typeface="Arial" panose="020B0604020202020204" pitchFamily="34" charset="0"/>
              <a:buChar char="•"/>
            </a:pPr>
            <a:r>
              <a:rPr lang="en-US" sz="2000" b="1" dirty="0">
                <a:solidFill>
                  <a:srgbClr val="DA5800"/>
                </a:solidFill>
                <a:latin typeface="Bodoni MT" panose="02070603080606020203" pitchFamily="18" charset="0"/>
              </a:rPr>
              <a:t>OSCPA Governmental Strategic Committee</a:t>
            </a:r>
            <a:r>
              <a:rPr lang="en-US" sz="2000" dirty="0">
                <a:solidFill>
                  <a:srgbClr val="DA5800"/>
                </a:solidFill>
                <a:latin typeface="Bodoni MT" panose="02070603080606020203" pitchFamily="18" charset="0"/>
              </a:rPr>
              <a:t> </a:t>
            </a:r>
            <a:r>
              <a:rPr lang="en-US" sz="2000" dirty="0">
                <a:solidFill>
                  <a:schemeClr val="accent2">
                    <a:lumMod val="50000"/>
                  </a:schemeClr>
                </a:solidFill>
                <a:latin typeface="Bodoni MT" panose="02070603080606020203" pitchFamily="18" charset="0"/>
              </a:rPr>
              <a:t>members respond to accounting related bills</a:t>
            </a:r>
          </a:p>
          <a:p>
            <a:pPr lvl="2"/>
            <a:endParaRPr lang="en-US" sz="1000" b="1" dirty="0">
              <a:solidFill>
                <a:srgbClr val="DA5800"/>
              </a:solidFill>
              <a:latin typeface="Bodoni MT" panose="02070603080606020203" pitchFamily="18" charset="0"/>
            </a:endParaRPr>
          </a:p>
          <a:p>
            <a:pPr marL="1200150" lvl="2" indent="-285750">
              <a:buFont typeface="Arial" panose="020B0604020202020204" pitchFamily="34" charset="0"/>
              <a:buChar char="•"/>
            </a:pPr>
            <a:r>
              <a:rPr lang="en-US" sz="2000" b="1" dirty="0">
                <a:solidFill>
                  <a:srgbClr val="DA5800"/>
                </a:solidFill>
                <a:latin typeface="Bodoni MT" panose="02070603080606020203" pitchFamily="18" charset="0"/>
              </a:rPr>
              <a:t>OSCPA Not-for-Profit Strategic Committee</a:t>
            </a:r>
            <a:r>
              <a:rPr lang="en-US" sz="2000" dirty="0">
                <a:solidFill>
                  <a:srgbClr val="DA5800"/>
                </a:solidFill>
                <a:latin typeface="Bodoni MT" panose="02070603080606020203" pitchFamily="18" charset="0"/>
              </a:rPr>
              <a:t> </a:t>
            </a:r>
            <a:r>
              <a:rPr lang="en-US" sz="2000" dirty="0">
                <a:solidFill>
                  <a:schemeClr val="accent2">
                    <a:lumMod val="50000"/>
                  </a:schemeClr>
                </a:solidFill>
                <a:latin typeface="Bodoni MT" panose="02070603080606020203" pitchFamily="18" charset="0"/>
              </a:rPr>
              <a:t>members respond to accounting related bills</a:t>
            </a:r>
          </a:p>
          <a:p>
            <a:pPr lvl="2"/>
            <a:endParaRPr lang="en-US" sz="1000" dirty="0">
              <a:solidFill>
                <a:schemeClr val="accent2">
                  <a:lumMod val="50000"/>
                </a:schemeClr>
              </a:solidFill>
              <a:latin typeface="Bodoni MT" panose="02070603080606020203" pitchFamily="18" charset="0"/>
            </a:endParaRPr>
          </a:p>
          <a:p>
            <a:pPr marL="1200150" lvl="2" indent="-285750">
              <a:buFont typeface="Arial" panose="020B0604020202020204" pitchFamily="34" charset="0"/>
              <a:buChar char="•"/>
            </a:pPr>
            <a:r>
              <a:rPr lang="en-US" sz="2000" b="1" dirty="0">
                <a:solidFill>
                  <a:srgbClr val="DA5800"/>
                </a:solidFill>
                <a:latin typeface="Bodoni MT" panose="02070603080606020203" pitchFamily="18" charset="0"/>
              </a:rPr>
              <a:t>OSCPA Legislative Policy Strategic Committee </a:t>
            </a:r>
            <a:r>
              <a:rPr lang="en-US" sz="2000" dirty="0">
                <a:solidFill>
                  <a:schemeClr val="accent2">
                    <a:lumMod val="50000"/>
                  </a:schemeClr>
                </a:solidFill>
                <a:latin typeface="Bodoni MT" panose="02070603080606020203" pitchFamily="18" charset="0"/>
              </a:rPr>
              <a:t>members respond to, and may advance, accounting related bills</a:t>
            </a:r>
          </a:p>
          <a:p>
            <a:pPr lvl="2"/>
            <a:endParaRPr lang="en-US" sz="1000" dirty="0">
              <a:solidFill>
                <a:schemeClr val="accent2">
                  <a:lumMod val="50000"/>
                </a:schemeClr>
              </a:solidFill>
              <a:latin typeface="Bodoni MT" panose="02070603080606020203" pitchFamily="18" charset="0"/>
            </a:endParaRPr>
          </a:p>
          <a:p>
            <a:pPr marL="1200150" lvl="2"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And, </a:t>
            </a:r>
            <a:r>
              <a:rPr lang="en-US" sz="2000" b="1" dirty="0">
                <a:solidFill>
                  <a:srgbClr val="DA5800"/>
                </a:solidFill>
                <a:latin typeface="Bodoni MT" panose="02070603080606020203" pitchFamily="18" charset="0"/>
              </a:rPr>
              <a:t>“Ad hoc” members </a:t>
            </a:r>
            <a:r>
              <a:rPr lang="en-US" sz="2000" dirty="0">
                <a:solidFill>
                  <a:schemeClr val="accent2">
                    <a:lumMod val="50000"/>
                  </a:schemeClr>
                </a:solidFill>
                <a:latin typeface="Bodoni MT" panose="02070603080606020203" pitchFamily="18" charset="0"/>
              </a:rPr>
              <a:t>that jump in where and as needed!</a:t>
            </a:r>
          </a:p>
          <a:p>
            <a:pPr lvl="2"/>
            <a:endParaRPr lang="en-US" sz="2000" dirty="0">
              <a:solidFill>
                <a:schemeClr val="accent2">
                  <a:lumMod val="50000"/>
                </a:schemeClr>
              </a:solidFill>
              <a:latin typeface="Bodoni MT" panose="02070603080606020203" pitchFamily="18" charset="0"/>
            </a:endParaRPr>
          </a:p>
          <a:p>
            <a:pPr lvl="2"/>
            <a:endParaRPr lang="en-US" sz="2000" dirty="0">
              <a:solidFill>
                <a:schemeClr val="accent2">
                  <a:lumMod val="50000"/>
                </a:schemeClr>
              </a:solidFill>
              <a:latin typeface="Bodoni MT" panose="02070603080606020203" pitchFamily="18" charset="0"/>
            </a:endParaRPr>
          </a:p>
          <a:p>
            <a:pPr lvl="2"/>
            <a:endParaRPr lang="en-US" sz="1000" dirty="0">
              <a:solidFill>
                <a:schemeClr val="accent2">
                  <a:lumMod val="50000"/>
                </a:schemeClr>
              </a:solidFill>
              <a:latin typeface="Bodoni MT" panose="02070603080606020203" pitchFamily="18" charset="0"/>
            </a:endParaRPr>
          </a:p>
          <a:p>
            <a:pPr lvl="2"/>
            <a:endParaRPr lang="en-US" sz="1000" dirty="0">
              <a:solidFill>
                <a:schemeClr val="accent2">
                  <a:lumMod val="50000"/>
                </a:schemeClr>
              </a:solidFill>
              <a:latin typeface="Bodoni MT" panose="02070603080606020203" pitchFamily="18" charset="0"/>
            </a:endParaRPr>
          </a:p>
        </p:txBody>
      </p:sp>
    </p:spTree>
    <p:extLst>
      <p:ext uri="{BB962C8B-B14F-4D97-AF65-F5344CB8AC3E}">
        <p14:creationId xmlns:p14="http://schemas.microsoft.com/office/powerpoint/2010/main" val="4023802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9D510-C769-4A3F-B1BF-0A2F3822A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55" y="733425"/>
            <a:ext cx="8020247" cy="5391150"/>
          </a:xfrm>
          <a:prstGeom prst="rect">
            <a:avLst/>
          </a:prstGeom>
          <a:solidFill>
            <a:srgbClr val="FFFFFF"/>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DD38F0-3136-4D36-9445-AAF26688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2" y="799817"/>
            <a:ext cx="793137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3EA31C-955C-4FA2-B839-9435C057541B}"/>
              </a:ext>
            </a:extLst>
          </p:cNvPr>
          <p:cNvSpPr/>
          <p:nvPr/>
        </p:nvSpPr>
        <p:spPr>
          <a:xfrm>
            <a:off x="763398" y="931178"/>
            <a:ext cx="7650760" cy="4924425"/>
          </a:xfrm>
          <a:prstGeom prst="rect">
            <a:avLst/>
          </a:prstGeom>
        </p:spPr>
        <p:txBody>
          <a:bodyPr wrap="square">
            <a:spAutoFit/>
          </a:bodyPr>
          <a:lstStyle/>
          <a:p>
            <a:pPr lvl="1">
              <a:spcBef>
                <a:spcPts val="0"/>
              </a:spcBef>
            </a:pPr>
            <a:r>
              <a:rPr lang="en-US" sz="2200" b="1" dirty="0">
                <a:solidFill>
                  <a:schemeClr val="accent2">
                    <a:lumMod val="50000"/>
                  </a:schemeClr>
                </a:solidFill>
                <a:latin typeface="Bodoni MT" panose="02070603080606020203" pitchFamily="18" charset="0"/>
              </a:rPr>
              <a:t>OSCPA Members as a Trusted Resource to the Oregon Legislature on Technical Tax Issues</a:t>
            </a:r>
          </a:p>
          <a:p>
            <a:pPr lvl="1">
              <a:spcBef>
                <a:spcPts val="0"/>
              </a:spcBef>
            </a:pPr>
            <a:endParaRPr lang="en-US" sz="1000" dirty="0">
              <a:solidFill>
                <a:schemeClr val="accent2">
                  <a:lumMod val="50000"/>
                </a:schemeClr>
              </a:solidFill>
              <a:latin typeface="Bodoni MT" panose="02070603080606020203" pitchFamily="18" charset="0"/>
            </a:endParaRPr>
          </a:p>
          <a:p>
            <a:pPr marL="1200150" lvl="2" indent="-285750">
              <a:spcBef>
                <a:spcPts val="0"/>
              </a:spcBef>
              <a:buFont typeface="Arial" panose="020B0604020202020204" pitchFamily="34" charset="0"/>
              <a:buChar char="•"/>
            </a:pPr>
            <a:r>
              <a:rPr lang="en-US" sz="2000" b="1" dirty="0">
                <a:solidFill>
                  <a:srgbClr val="DA5800"/>
                </a:solidFill>
                <a:latin typeface="Bodoni MT" panose="02070603080606020203" pitchFamily="18" charset="0"/>
              </a:rPr>
              <a:t>Legislative Analysis “Reconnect” Publication </a:t>
            </a:r>
            <a:r>
              <a:rPr lang="en-US" sz="2000" dirty="0">
                <a:solidFill>
                  <a:schemeClr val="accent2">
                    <a:lumMod val="50000"/>
                  </a:schemeClr>
                </a:solidFill>
                <a:latin typeface="Bodoni MT" panose="02070603080606020203" pitchFamily="18" charset="0"/>
              </a:rPr>
              <a:t>– Annual conformity publication developed by the OSCPA Taxation Legislative Analysis Subcommittee for use by the Oregon Legislature’s revenue committees</a:t>
            </a:r>
          </a:p>
          <a:p>
            <a:pPr marL="1200150" lvl="2" indent="-285750">
              <a:spcBef>
                <a:spcPts val="0"/>
              </a:spcBef>
              <a:buFont typeface="Arial" panose="020B0604020202020204" pitchFamily="34" charset="0"/>
              <a:buChar char="•"/>
            </a:pPr>
            <a:r>
              <a:rPr lang="en-US" sz="2000" b="1" dirty="0">
                <a:solidFill>
                  <a:srgbClr val="DA5800"/>
                </a:solidFill>
                <a:latin typeface="Bodoni MT" panose="02070603080606020203" pitchFamily="18" charset="0"/>
              </a:rPr>
              <a:t>Testimony and Technical Guidance </a:t>
            </a:r>
            <a:r>
              <a:rPr lang="en-US" sz="2000" dirty="0">
                <a:solidFill>
                  <a:schemeClr val="accent2">
                    <a:lumMod val="50000"/>
                  </a:schemeClr>
                </a:solidFill>
                <a:latin typeface="Bodoni MT" panose="02070603080606020203" pitchFamily="18" charset="0"/>
              </a:rPr>
              <a:t>– OSCPA Taxation Legislative Analysis Subcommittee members responded and testified on Reconnect and other bills oftentimes on short notice – even during tax season.</a:t>
            </a: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They also provided technical feedback to legislators.</a:t>
            </a:r>
          </a:p>
          <a:p>
            <a:pPr marL="1657350" lvl="3" indent="-285750">
              <a:buFont typeface="Arial" panose="020B0604020202020204" pitchFamily="34" charset="0"/>
              <a:buChar char="•"/>
            </a:pPr>
            <a:r>
              <a:rPr lang="en-US" sz="2000" dirty="0">
                <a:solidFill>
                  <a:schemeClr val="accent2">
                    <a:lumMod val="50000"/>
                  </a:schemeClr>
                </a:solidFill>
                <a:latin typeface="Bodoni MT" panose="02070603080606020203" pitchFamily="18" charset="0"/>
              </a:rPr>
              <a:t>Of value to the Legislature, CPAs can easily share technical information and provide feedback in an easy to understand manner due to the work they do in their own businesses or practices.</a:t>
            </a:r>
          </a:p>
        </p:txBody>
      </p:sp>
    </p:spTree>
    <p:extLst>
      <p:ext uri="{BB962C8B-B14F-4D97-AF65-F5344CB8AC3E}">
        <p14:creationId xmlns:p14="http://schemas.microsoft.com/office/powerpoint/2010/main" val="39167795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4539428D-6454-4FE6-B992-2D59F0AC2F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572</TotalTime>
  <Words>971</Words>
  <Application>Microsoft Office PowerPoint</Application>
  <PresentationFormat>On-screen Show (4:3)</PresentationFormat>
  <Paragraphs>86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Bodoni MT</vt:lpstr>
      <vt:lpstr>Bookman Old Style</vt:lpstr>
      <vt:lpstr>Calibri</vt:lpstr>
      <vt:lpstr>Rockwell</vt:lpstr>
      <vt:lpstr>Damask</vt:lpstr>
      <vt:lpstr>OREGON LEGISLATIVE UPDATE Review of the 2019 Regular Session   Jay Richardson, CPA, JD, CMA, CFM, CGMA 2019-20 Vice Chair, OSCPA Legislative Policy Strategic Committee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vt:lpstr>
    </vt:vector>
  </TitlesOfParts>
  <Company>Oregon Society of CPAs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OREGON LEGISLATIVE UPDATE Rob Douglas, OSCPA Legislative Counsel, RPD Company, Salem, Oregon</dc:title>
  <dc:creator>Kailie Franco</dc:creator>
  <cp:lastModifiedBy>Sherri L. D. McPherson</cp:lastModifiedBy>
  <cp:revision>65</cp:revision>
  <cp:lastPrinted>2018-12-03T20:12:51Z</cp:lastPrinted>
  <dcterms:created xsi:type="dcterms:W3CDTF">2017-11-29T23:34:17Z</dcterms:created>
  <dcterms:modified xsi:type="dcterms:W3CDTF">2019-12-02T21:15:25Z</dcterms:modified>
</cp:coreProperties>
</file>